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0" r:id="rId4"/>
    <p:sldId id="261" r:id="rId5"/>
    <p:sldId id="259" r:id="rId6"/>
  </p:sldIdLst>
  <p:sldSz cx="12192000" cy="6858000"/>
  <p:notesSz cx="6858000" cy="9144000"/>
  <p:embeddedFontLst>
    <p:embeddedFont>
      <p:font typeface="Gill Sans" panose="020B0604020202020204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i1MfiRJdx56f1JlAP6LQQLiqiy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595959"/>
    <a:srgbClr val="C0D3E7"/>
    <a:srgbClr val="00244E"/>
    <a:srgbClr val="3E648E"/>
    <a:srgbClr val="437D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1" name="Google Shape;11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24"/>
              <a:buNone/>
              <a:defRPr sz="2200" b="0">
                <a:solidFill>
                  <a:schemeClr val="accent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4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72"/>
              <a:buNone/>
              <a:defRPr sz="1600" b="1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2"/>
          </p:nvPr>
        </p:nvSpPr>
        <p:spPr>
          <a:xfrm>
            <a:off x="581194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3"/>
          </p:nvPr>
        </p:nvSpPr>
        <p:spPr>
          <a:xfrm>
            <a:off x="6523735" y="2250892"/>
            <a:ext cx="5087073" cy="553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24"/>
              <a:buNone/>
              <a:defRPr sz="2200" b="0">
                <a:solidFill>
                  <a:schemeClr val="accent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4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72"/>
              <a:buNone/>
              <a:defRPr sz="1600" b="1"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4"/>
          </p:nvPr>
        </p:nvSpPr>
        <p:spPr>
          <a:xfrm>
            <a:off x="6217709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body" idx="1"/>
          </p:nvPr>
        </p:nvSpPr>
        <p:spPr>
          <a:xfrm rot="5400000">
            <a:off x="4334603" y="-1417408"/>
            <a:ext cx="3522794" cy="1102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22072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Char char="◼"/>
              <a:defRPr/>
            </a:lvl2pPr>
            <a:lvl3pPr marL="1371600" lvl="2" indent="-310388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/>
            </a:lvl3pPr>
            <a:lvl4pPr marL="1828800" lvl="3" indent="-298703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4pPr>
            <a:lvl5pPr marL="2286000" lvl="4" indent="-298704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5pPr>
            <a:lvl6pPr marL="2743200" lvl="5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 dirty="0"/>
          </a:p>
        </p:txBody>
      </p:sp>
      <p:sp>
        <p:nvSpPr>
          <p:cNvPr id="82" name="Google Shape;82;p15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5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/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6"/>
          <p:cNvSpPr txBox="1">
            <a:spLocks noGrp="1"/>
          </p:cNvSpPr>
          <p:nvPr>
            <p:ph type="title"/>
          </p:nvPr>
        </p:nvSpPr>
        <p:spPr>
          <a:xfrm rot="5400000">
            <a:off x="7249746" y="2265181"/>
            <a:ext cx="5183073" cy="2004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body" idx="1"/>
          </p:nvPr>
        </p:nvSpPr>
        <p:spPr>
          <a:xfrm rot="5400000">
            <a:off x="2131526" y="-680877"/>
            <a:ext cx="5183073" cy="789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dt" idx="10"/>
          </p:nvPr>
        </p:nvSpPr>
        <p:spPr>
          <a:xfrm>
            <a:off x="8993673" y="5956137"/>
            <a:ext cx="13281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E94E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ftr" idx="11"/>
          </p:nvPr>
        </p:nvSpPr>
        <p:spPr>
          <a:xfrm>
            <a:off x="774923" y="5951811"/>
            <a:ext cx="789627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6"/>
          <p:cNvSpPr txBox="1">
            <a:spLocks noGrp="1"/>
          </p:cNvSpPr>
          <p:nvPr>
            <p:ph type="sldNum" idx="12"/>
          </p:nvPr>
        </p:nvSpPr>
        <p:spPr>
          <a:xfrm>
            <a:off x="10446615" y="5956137"/>
            <a:ext cx="11641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8"/>
          <p:cNvSpPr txBox="1"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472"/>
              <a:buNone/>
              <a:defRPr sz="1600" cap="none">
                <a:solidFill>
                  <a:schemeClr val="accent2"/>
                </a:solidFill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04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E94E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E94E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164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/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10"/>
          <p:cNvSpPr txBox="1"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sz="3600" b="0" cap="none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None/>
              <a:defRPr sz="1800" cap="none">
                <a:solidFill>
                  <a:schemeClr val="accent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E94E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E94E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/>
          <p:nvPr/>
        </p:nvSpPr>
        <p:spPr>
          <a:xfrm>
            <a:off x="445982" y="606555"/>
            <a:ext cx="11300036" cy="911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6"/>
          <p:cNvSpPr txBox="1">
            <a:spLocks noGrp="1"/>
          </p:cNvSpPr>
          <p:nvPr>
            <p:ph type="title"/>
          </p:nvPr>
        </p:nvSpPr>
        <p:spPr>
          <a:xfrm>
            <a:off x="488774" y="668106"/>
            <a:ext cx="11191035" cy="7880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1"/>
          </p:nvPr>
        </p:nvSpPr>
        <p:spPr>
          <a:xfrm>
            <a:off x="445982" y="1680551"/>
            <a:ext cx="5557601" cy="4372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 dirty="0"/>
          </a:p>
        </p:txBody>
      </p:sp>
      <p:sp>
        <p:nvSpPr>
          <p:cNvPr id="49" name="Google Shape;49;p6"/>
          <p:cNvSpPr txBox="1">
            <a:spLocks noGrp="1"/>
          </p:cNvSpPr>
          <p:nvPr>
            <p:ph type="body" idx="2"/>
          </p:nvPr>
        </p:nvSpPr>
        <p:spPr>
          <a:xfrm>
            <a:off x="6188417" y="1680549"/>
            <a:ext cx="5557600" cy="4372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 dirty="0"/>
          </a:p>
        </p:txBody>
      </p:sp>
      <p:sp>
        <p:nvSpPr>
          <p:cNvPr id="50" name="Google Shape;50;p6"/>
          <p:cNvSpPr txBox="1">
            <a:spLocks noGrp="1"/>
          </p:cNvSpPr>
          <p:nvPr>
            <p:ph type="dt" idx="10"/>
          </p:nvPr>
        </p:nvSpPr>
        <p:spPr>
          <a:xfrm>
            <a:off x="7605951" y="6370919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ftr" idx="11"/>
          </p:nvPr>
        </p:nvSpPr>
        <p:spPr>
          <a:xfrm>
            <a:off x="581192" y="6366593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6"/>
          <p:cNvSpPr txBox="1">
            <a:spLocks noGrp="1"/>
          </p:cNvSpPr>
          <p:nvPr>
            <p:ph type="sldNum" idx="12"/>
          </p:nvPr>
        </p:nvSpPr>
        <p:spPr>
          <a:xfrm>
            <a:off x="10558300" y="6370919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9" name="Picture 8" descr="A logo of a company&#10;&#10;Description automatically generated">
            <a:extLst>
              <a:ext uri="{FF2B5EF4-FFF2-40B4-BE49-F238E27FC236}">
                <a16:creationId xmlns:a16="http://schemas.microsoft.com/office/drawing/2014/main" id="{6095013F-1F2E-4D5F-92F5-2CAF1A81BF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b="19587"/>
          <a:stretch/>
        </p:blipFill>
        <p:spPr>
          <a:xfrm>
            <a:off x="-56562" y="6295771"/>
            <a:ext cx="675730" cy="5433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/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/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E94EF"/>
              </a:buClr>
              <a:buSzPts val="2000"/>
              <a:buFont typeface="Gill Sans"/>
              <a:buNone/>
              <a:defRPr sz="2000" b="0">
                <a:solidFill>
                  <a:srgbClr val="2E94E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body" idx="1"/>
          </p:nvPr>
        </p:nvSpPr>
        <p:spPr>
          <a:xfrm>
            <a:off x="447816" y="601200"/>
            <a:ext cx="11292840" cy="42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544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40"/>
              <a:buChar char="◼"/>
              <a:defRPr sz="2000">
                <a:solidFill>
                  <a:schemeClr val="dk2"/>
                </a:solidFill>
              </a:defRPr>
            </a:lvl1pPr>
            <a:lvl2pPr marL="914400" lvl="1" indent="-333756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 sz="1800">
                <a:solidFill>
                  <a:schemeClr val="dk2"/>
                </a:solidFill>
              </a:defRPr>
            </a:lvl2pPr>
            <a:lvl3pPr marL="1371600" lvl="2" indent="-322072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Char char="◼"/>
              <a:defRPr sz="1600">
                <a:solidFill>
                  <a:schemeClr val="dk2"/>
                </a:solidFill>
              </a:defRPr>
            </a:lvl3pPr>
            <a:lvl4pPr marL="1828800" lvl="3" indent="-310388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4pPr>
            <a:lvl5pPr marL="2286000" lvl="4" indent="-310388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5pPr>
            <a:lvl6pPr marL="2743200" lvl="5" indent="-310388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6pPr>
            <a:lvl7pPr marL="3200400" lvl="6" indent="-310388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7pPr>
            <a:lvl8pPr marL="3657600" lvl="7" indent="-310388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8pPr>
            <a:lvl9pPr marL="4114800" lvl="8" indent="-310388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body" idx="2"/>
          </p:nvPr>
        </p:nvSpPr>
        <p:spPr>
          <a:xfrm>
            <a:off x="5740823" y="5262296"/>
            <a:ext cx="5869987" cy="689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r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SzPts val="1012"/>
              <a:buNone/>
              <a:defRPr sz="11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12"/>
              <a:buNone/>
              <a:defRPr sz="1100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E94E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E94E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ill Sans"/>
              <a:buNone/>
              <a:defRPr sz="2400" b="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>
            <a:spLocks noGrp="1"/>
          </p:cNvSpPr>
          <p:nvPr>
            <p:ph type="pic" idx="2"/>
          </p:nvPr>
        </p:nvSpPr>
        <p:spPr>
          <a:xfrm>
            <a:off x="447817" y="599725"/>
            <a:ext cx="11290859" cy="3557252"/>
          </a:xfrm>
          <a:prstGeom prst="rect">
            <a:avLst/>
          </a:prstGeom>
          <a:noFill/>
          <a:ln>
            <a:noFill/>
          </a:ln>
        </p:spPr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581192" y="5260127"/>
            <a:ext cx="11029617" cy="59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104"/>
              <a:buNone/>
              <a:defRPr sz="1200"/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  <a:defRPr sz="2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33375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656"/>
              <a:buFont typeface="Noto Sans Symbols"/>
              <a:buChar char="◼"/>
              <a:defRPr sz="18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2207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Char char="◼"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10388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88"/>
              <a:buFont typeface="Noto Sans Symbols"/>
              <a:buChar char="◼"/>
              <a:defRPr sz="14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298703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298704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298704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298704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298703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298703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" name="Google Shape;11;p3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3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3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A70005C-BC76-8246-3502-FD53B7DF4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Paper Title</a:t>
            </a:r>
          </a:p>
        </p:txBody>
      </p:sp>
      <p:sp>
        <p:nvSpPr>
          <p:cNvPr id="114" name="Google Shape;114;p1"/>
          <p:cNvSpPr txBox="1">
            <a:spLocks noGrp="1"/>
          </p:cNvSpPr>
          <p:nvPr>
            <p:ph type="body" idx="1"/>
          </p:nvPr>
        </p:nvSpPr>
        <p:spPr>
          <a:xfrm>
            <a:off x="1522036" y="2440288"/>
            <a:ext cx="8904514" cy="536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25000" lnSpcReduction="20000"/>
          </a:bodyPr>
          <a:lstStyle/>
          <a:p>
            <a:br>
              <a:rPr lang="en-US" sz="1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1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Author(s) Name</a:t>
            </a:r>
            <a:r>
              <a:rPr lang="en-US" sz="11200" b="0" i="0" u="none" strike="noStrike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1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Author(s) Name</a:t>
            </a:r>
            <a:r>
              <a:rPr lang="en-US" sz="11200" b="0" i="0" u="none" strike="noStrike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Author(s) Name</a:t>
            </a:r>
            <a:r>
              <a:rPr lang="en-US" sz="11200" b="0" i="0" u="none" strike="noStrike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1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….</a:t>
            </a:r>
            <a:endParaRPr lang="en-US" sz="112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rtl="0">
              <a:buNone/>
            </a:pPr>
            <a:endParaRPr dirty="0">
              <a:solidFill>
                <a:srgbClr val="000000"/>
              </a:solidFill>
            </a:endParaRPr>
          </a:p>
        </p:txBody>
      </p:sp>
      <p:sp>
        <p:nvSpPr>
          <p:cNvPr id="115" name="Google Shape;115;p1"/>
          <p:cNvSpPr txBox="1">
            <a:spLocks noGrp="1"/>
          </p:cNvSpPr>
          <p:nvPr>
            <p:ph type="body" idx="2"/>
          </p:nvPr>
        </p:nvSpPr>
        <p:spPr>
          <a:xfrm>
            <a:off x="3043038" y="3429001"/>
            <a:ext cx="5930139" cy="2318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 rtl="0">
              <a:buNone/>
            </a:pPr>
            <a:r>
              <a:rPr lang="en-US" sz="2400" b="0" i="0" u="none" strike="noStrike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1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Author(s) Affiliation</a:t>
            </a:r>
            <a:endParaRPr lang="en-US" sz="24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55600" algn="ctr" rtl="0">
              <a:spcBef>
                <a:spcPts val="400"/>
              </a:spcBef>
              <a:buNone/>
            </a:pPr>
            <a:r>
              <a:rPr lang="en-US" sz="2400" b="0" i="0" u="none" strike="noStrike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2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Author(s) Affiliation</a:t>
            </a:r>
            <a:endParaRPr lang="en-US" sz="24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en-US" sz="2400" baseline="30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400" b="0" i="0" u="none" strike="noStrike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Author(s) Affiliation</a:t>
            </a:r>
          </a:p>
          <a:p>
            <a:pPr algn="ctr">
              <a:buNone/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May 20, 2025</a:t>
            </a:r>
          </a:p>
          <a:p>
            <a:pPr algn="ctr">
              <a:buNone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Houston, Texas, USA</a:t>
            </a:r>
            <a:endParaRPr sz="2400" dirty="0">
              <a:solidFill>
                <a:srgbClr val="59595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 descr="A logo of a company&#10;&#10;Description automatically generated">
            <a:extLst>
              <a:ext uri="{FF2B5EF4-FFF2-40B4-BE49-F238E27FC236}">
                <a16:creationId xmlns:a16="http://schemas.microsoft.com/office/drawing/2014/main" id="{C0E81398-86D6-3FC4-4704-5D0E95C92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19587"/>
          <a:stretch/>
        </p:blipFill>
        <p:spPr>
          <a:xfrm>
            <a:off x="-94541" y="5926710"/>
            <a:ext cx="1100555" cy="884990"/>
          </a:xfrm>
          <a:prstGeom prst="rect">
            <a:avLst/>
          </a:prstGeom>
        </p:spPr>
      </p:pic>
      <p:pic>
        <p:nvPicPr>
          <p:cNvPr id="9" name="Picture 6" descr="IEEE Society Sub-Brand Resources - IEEE Brand Experience">
            <a:extLst>
              <a:ext uri="{FF2B5EF4-FFF2-40B4-BE49-F238E27FC236}">
                <a16:creationId xmlns:a16="http://schemas.microsoft.com/office/drawing/2014/main" id="{C79DBB7A-2568-4A6D-8D1F-89C744720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0268" y="6315217"/>
            <a:ext cx="808080" cy="480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>
            <a:extLst>
              <a:ext uri="{FF2B5EF4-FFF2-40B4-BE49-F238E27FC236}">
                <a16:creationId xmlns:a16="http://schemas.microsoft.com/office/drawing/2014/main" id="{9B33197C-60CC-4BC9-BD4D-9548456394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5487" y="6263291"/>
            <a:ext cx="458662" cy="536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Profile for IEEE Industrial Electronics Society">
            <a:extLst>
              <a:ext uri="{FF2B5EF4-FFF2-40B4-BE49-F238E27FC236}">
                <a16:creationId xmlns:a16="http://schemas.microsoft.com/office/drawing/2014/main" id="{2435FC6B-8880-4499-9AEA-88D9C519D3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57" b="19287"/>
          <a:stretch/>
        </p:blipFill>
        <p:spPr bwMode="auto">
          <a:xfrm>
            <a:off x="10527501" y="6259951"/>
            <a:ext cx="833867" cy="563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2" descr="PES Logos - IEEE Power &amp; Energy Society">
            <a:extLst>
              <a:ext uri="{FF2B5EF4-FFF2-40B4-BE49-F238E27FC236}">
                <a16:creationId xmlns:a16="http://schemas.microsoft.com/office/drawing/2014/main" id="{F6F8BFF4-F344-473D-A3B3-917DFBB4A7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0614" y="6316531"/>
            <a:ext cx="694031" cy="478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4CB23-D49E-4436-AA63-FAC21F18E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F54A86-6FB5-4022-8A29-672DC022D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8774" y="1788607"/>
            <a:ext cx="5514809" cy="447151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FFCCD6-368F-4303-A62B-E4B479CA257D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188416" y="1788607"/>
            <a:ext cx="5578203" cy="447151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EBCC0F-ABD2-4254-8E7B-1C23FFB6B99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1010475" y="6371063"/>
            <a:ext cx="105251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1" smtClean="0">
                <a:solidFill>
                  <a:schemeClr val="tx1"/>
                </a:solidFill>
              </a:rPr>
              <a:t>2</a:t>
            </a:fld>
            <a:endParaRPr 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010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B512B-126B-41FC-98CE-4235B5EB9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Approach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C67ED3-1DB7-4199-B715-DBBE173BA6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222" y="1718269"/>
            <a:ext cx="5591601" cy="46627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B337A2-DA65-4402-B158-063251A8FCF9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228609" y="1718269"/>
            <a:ext cx="5491392" cy="46627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6150B2-D27D-488F-8B80-6A1173CA6CE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1084554" y="6380968"/>
            <a:ext cx="105251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1" smtClean="0">
                <a:solidFill>
                  <a:schemeClr val="tx1"/>
                </a:solidFill>
              </a:rPr>
              <a:t>3</a:t>
            </a:fld>
            <a:endParaRPr 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905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41987-3699-4309-8FDC-AF190223B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Verification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D010D4-783C-4F3C-B7B1-A1AE947D3F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CC3DC6-D691-4BC9-98FA-6C5C7144F98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2D0C19-76A0-4169-880F-1AA2E587592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1000427" y="6380967"/>
            <a:ext cx="105251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1" smtClean="0">
                <a:solidFill>
                  <a:schemeClr val="tx1"/>
                </a:solidFill>
              </a:rPr>
              <a:t>4</a:t>
            </a:fld>
            <a:endParaRPr 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930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B3817-F1EB-424F-A0CF-1399B5FA0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FD8CB8-4606-48FF-87CE-93E57BE1F7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24A156-0CE3-4E02-A7F2-944EB2419FEB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73FFDA-0185-4E26-BDC7-3A102D1B8D4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1010475" y="6370919"/>
            <a:ext cx="105251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1" smtClean="0">
                <a:solidFill>
                  <a:schemeClr val="tx1"/>
                </a:solidFill>
              </a:rPr>
              <a:t>5</a:t>
            </a:fld>
            <a:endParaRPr 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5359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17AB6"/>
      </a:accent1>
      <a:accent2>
        <a:srgbClr val="00244E"/>
      </a:accent2>
      <a:accent3>
        <a:srgbClr val="A5A5A5"/>
      </a:accent3>
      <a:accent4>
        <a:srgbClr val="A3BFE9"/>
      </a:accent4>
      <a:accent5>
        <a:srgbClr val="5B9BD5"/>
      </a:accent5>
      <a:accent6>
        <a:srgbClr val="666666"/>
      </a:accent6>
      <a:hlink>
        <a:srgbClr val="0563C1"/>
      </a:hlink>
      <a:folHlink>
        <a:srgbClr val="C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64</Words>
  <Application>Microsoft Office PowerPoint</Application>
  <PresentationFormat>Widescreen</PresentationFormat>
  <Paragraphs>16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Noto Sans Symbols</vt:lpstr>
      <vt:lpstr>Arial</vt:lpstr>
      <vt:lpstr>Gill Sans</vt:lpstr>
      <vt:lpstr>Calibri</vt:lpstr>
      <vt:lpstr>Dividend</vt:lpstr>
      <vt:lpstr>Paper Title</vt:lpstr>
      <vt:lpstr>Problem Statement</vt:lpstr>
      <vt:lpstr>Proposed Approach</vt:lpstr>
      <vt:lpstr>Experimental Verification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</dc:title>
  <dc:creator>rebecca.k@rna-associates.com</dc:creator>
  <cp:lastModifiedBy>Laura Boggie</cp:lastModifiedBy>
  <cp:revision>12</cp:revision>
  <dcterms:created xsi:type="dcterms:W3CDTF">2022-10-17T13:22:34Z</dcterms:created>
  <dcterms:modified xsi:type="dcterms:W3CDTF">2025-04-06T20:44:33Z</dcterms:modified>
</cp:coreProperties>
</file>