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0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44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80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1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5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48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44E"/>
    <a:srgbClr val="6F327E"/>
    <a:srgbClr val="D14C2B"/>
    <a:srgbClr val="35A3A5"/>
    <a:srgbClr val="00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85CB1F-FCF0-4A11-9AB1-16F455F75D1E}" v="2" dt="2024-09-13T18:42:49.2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889" autoAdjust="0"/>
  </p:normalViewPr>
  <p:slideViewPr>
    <p:cSldViewPr>
      <p:cViewPr>
        <p:scale>
          <a:sx n="18" d="100"/>
          <a:sy n="18" d="100"/>
        </p:scale>
        <p:origin x="780" y="-45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12DB6-8200-416A-9BE1-1FEDD71955DC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EA093-FE33-4C76-AA6B-100467E9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9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EA093-FE33-4C76-AA6B-100467E967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2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3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6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4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5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08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44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80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1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52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488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8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60" indent="0">
              <a:buNone/>
              <a:defRPr sz="9600" b="1"/>
            </a:lvl2pPr>
            <a:lvl3pPr marL="4388720" indent="0">
              <a:buNone/>
              <a:defRPr sz="8600" b="1"/>
            </a:lvl3pPr>
            <a:lvl4pPr marL="6583080" indent="0">
              <a:buNone/>
              <a:defRPr sz="7700" b="1"/>
            </a:lvl4pPr>
            <a:lvl5pPr marL="8777440" indent="0">
              <a:buNone/>
              <a:defRPr sz="7700" b="1"/>
            </a:lvl5pPr>
            <a:lvl6pPr marL="10971800" indent="0">
              <a:buNone/>
              <a:defRPr sz="7700" b="1"/>
            </a:lvl6pPr>
            <a:lvl7pPr marL="13166160" indent="0">
              <a:buNone/>
              <a:defRPr sz="7700" b="1"/>
            </a:lvl7pPr>
            <a:lvl8pPr marL="15360520" indent="0">
              <a:buNone/>
              <a:defRPr sz="7700" b="1"/>
            </a:lvl8pPr>
            <a:lvl9pPr marL="175548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1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60" indent="0">
              <a:buNone/>
              <a:defRPr sz="9600" b="1"/>
            </a:lvl2pPr>
            <a:lvl3pPr marL="4388720" indent="0">
              <a:buNone/>
              <a:defRPr sz="8600" b="1"/>
            </a:lvl3pPr>
            <a:lvl4pPr marL="6583080" indent="0">
              <a:buNone/>
              <a:defRPr sz="7700" b="1"/>
            </a:lvl4pPr>
            <a:lvl5pPr marL="8777440" indent="0">
              <a:buNone/>
              <a:defRPr sz="7700" b="1"/>
            </a:lvl5pPr>
            <a:lvl6pPr marL="10971800" indent="0">
              <a:buNone/>
              <a:defRPr sz="7700" b="1"/>
            </a:lvl6pPr>
            <a:lvl7pPr marL="13166160" indent="0">
              <a:buNone/>
              <a:defRPr sz="7700" b="1"/>
            </a:lvl7pPr>
            <a:lvl8pPr marL="15360520" indent="0">
              <a:buNone/>
              <a:defRPr sz="7700" b="1"/>
            </a:lvl8pPr>
            <a:lvl9pPr marL="175548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1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1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60" indent="0">
              <a:buNone/>
              <a:defRPr sz="5700"/>
            </a:lvl2pPr>
            <a:lvl3pPr marL="4388720" indent="0">
              <a:buNone/>
              <a:defRPr sz="4800"/>
            </a:lvl3pPr>
            <a:lvl4pPr marL="6583080" indent="0">
              <a:buNone/>
              <a:defRPr sz="4300"/>
            </a:lvl4pPr>
            <a:lvl5pPr marL="8777440" indent="0">
              <a:buNone/>
              <a:defRPr sz="4300"/>
            </a:lvl5pPr>
            <a:lvl6pPr marL="10971800" indent="0">
              <a:buNone/>
              <a:defRPr sz="4300"/>
            </a:lvl6pPr>
            <a:lvl7pPr marL="13166160" indent="0">
              <a:buNone/>
              <a:defRPr sz="4300"/>
            </a:lvl7pPr>
            <a:lvl8pPr marL="15360520" indent="0">
              <a:buNone/>
              <a:defRPr sz="4300"/>
            </a:lvl8pPr>
            <a:lvl9pPr marL="175548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5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60" indent="0">
              <a:buNone/>
              <a:defRPr sz="13400"/>
            </a:lvl2pPr>
            <a:lvl3pPr marL="4388720" indent="0">
              <a:buNone/>
              <a:defRPr sz="11500"/>
            </a:lvl3pPr>
            <a:lvl4pPr marL="6583080" indent="0">
              <a:buNone/>
              <a:defRPr sz="9600"/>
            </a:lvl4pPr>
            <a:lvl5pPr marL="8777440" indent="0">
              <a:buNone/>
              <a:defRPr sz="9600"/>
            </a:lvl5pPr>
            <a:lvl6pPr marL="10971800" indent="0">
              <a:buNone/>
              <a:defRPr sz="9600"/>
            </a:lvl6pPr>
            <a:lvl7pPr marL="13166160" indent="0">
              <a:buNone/>
              <a:defRPr sz="9600"/>
            </a:lvl7pPr>
            <a:lvl8pPr marL="15360520" indent="0">
              <a:buNone/>
              <a:defRPr sz="9600"/>
            </a:lvl8pPr>
            <a:lvl9pPr marL="175548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60" indent="0">
              <a:buNone/>
              <a:defRPr sz="5700"/>
            </a:lvl2pPr>
            <a:lvl3pPr marL="4388720" indent="0">
              <a:buNone/>
              <a:defRPr sz="4800"/>
            </a:lvl3pPr>
            <a:lvl4pPr marL="6583080" indent="0">
              <a:buNone/>
              <a:defRPr sz="4300"/>
            </a:lvl4pPr>
            <a:lvl5pPr marL="8777440" indent="0">
              <a:buNone/>
              <a:defRPr sz="4300"/>
            </a:lvl5pPr>
            <a:lvl6pPr marL="10971800" indent="0">
              <a:buNone/>
              <a:defRPr sz="4300"/>
            </a:lvl6pPr>
            <a:lvl7pPr marL="13166160" indent="0">
              <a:buNone/>
              <a:defRPr sz="4300"/>
            </a:lvl7pPr>
            <a:lvl8pPr marL="15360520" indent="0">
              <a:buNone/>
              <a:defRPr sz="4300"/>
            </a:lvl8pPr>
            <a:lvl9pPr marL="175548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2" tIns="219436" rIns="438872" bIns="21943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872" tIns="219436" rIns="438872" bIns="21943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B14B2-29F8-49BA-81A3-89EC41C11E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70" indent="-1645770" algn="l" defTabSz="43887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35" indent="-1371475" algn="l" defTabSz="43887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0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260" indent="-1097180" algn="l" defTabSz="43887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620" indent="-1097180" algn="l" defTabSz="43887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98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34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70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059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6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2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08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44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80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16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52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488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723900" y="798012"/>
            <a:ext cx="42443400" cy="5602788"/>
          </a:xfrm>
          <a:prstGeom prst="roundRect">
            <a:avLst>
              <a:gd name="adj" fmla="val 12507"/>
            </a:avLst>
          </a:prstGeom>
          <a:noFill/>
          <a:ln w="127000">
            <a:solidFill>
              <a:srgbClr val="0024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9753600" y="1461539"/>
            <a:ext cx="33147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  <a:spcAft>
                <a:spcPts val="2400"/>
              </a:spcAft>
            </a:pPr>
            <a:r>
              <a:rPr lang="en-US" sz="8000" b="1" kern="0" dirty="0">
                <a:latin typeface="Arial" pitchFamily="34" charset="0"/>
                <a:cs typeface="Arial" pitchFamily="34" charset="0"/>
              </a:rPr>
              <a:t>Paper Title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spcAft>
                <a:spcPts val="2400"/>
              </a:spcAft>
            </a:pPr>
            <a:r>
              <a:rPr lang="en-US" sz="6600" b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6600" b="1" dirty="0">
                <a:latin typeface="Arial" pitchFamily="34" charset="0"/>
                <a:cs typeface="Arial" pitchFamily="34" charset="0"/>
              </a:rPr>
              <a:t>Author 1,      </a:t>
            </a:r>
            <a:r>
              <a:rPr lang="en-US" sz="6600" b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6600" b="1" dirty="0">
                <a:latin typeface="Arial" pitchFamily="34" charset="0"/>
                <a:cs typeface="Arial" pitchFamily="34" charset="0"/>
              </a:rPr>
              <a:t>Author 2</a:t>
            </a:r>
          </a:p>
          <a:p>
            <a:pPr algn="ctr">
              <a:spcBef>
                <a:spcPts val="1200"/>
              </a:spcBef>
              <a:spcAft>
                <a:spcPts val="2400"/>
              </a:spcAft>
            </a:pPr>
            <a:r>
              <a:rPr lang="en-US" sz="6600" b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6600" b="1" dirty="0">
                <a:latin typeface="Arial" pitchFamily="34" charset="0"/>
                <a:cs typeface="Arial" pitchFamily="34" charset="0"/>
              </a:rPr>
              <a:t>University of XYZ, USA,      </a:t>
            </a:r>
            <a:r>
              <a:rPr lang="en-US" sz="6600" b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6600" b="1" dirty="0">
                <a:latin typeface="Arial" pitchFamily="34" charset="0"/>
                <a:cs typeface="Arial" pitchFamily="34" charset="0"/>
              </a:rPr>
              <a:t>Industry Global R&amp;D, Canada</a:t>
            </a:r>
            <a:endParaRPr lang="it-IT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723900" y="6713213"/>
            <a:ext cx="42443400" cy="25366387"/>
          </a:xfrm>
          <a:prstGeom prst="roundRect">
            <a:avLst>
              <a:gd name="adj" fmla="val 2413"/>
            </a:avLst>
          </a:prstGeom>
          <a:solidFill>
            <a:schemeClr val="bg1"/>
          </a:solidFill>
          <a:ln w="127000">
            <a:solidFill>
              <a:srgbClr val="0024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D14C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72">
            <a:extLst>
              <a:ext uri="{FF2B5EF4-FFF2-40B4-BE49-F238E27FC236}">
                <a16:creationId xmlns:a16="http://schemas.microsoft.com/office/drawing/2014/main" id="{3F35D573-0AA5-4AF8-BA44-0069FB6C9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89400" y="6965587"/>
            <a:ext cx="13279199" cy="830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387" tIns="45686" rIns="91387" bIns="45686">
            <a:spAutoFit/>
          </a:bodyPr>
          <a:lstStyle>
            <a:lvl1pPr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Verification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8D0E5CE-D514-440C-B56A-D78B0251C7F1}"/>
              </a:ext>
            </a:extLst>
          </p:cNvPr>
          <p:cNvSpPr txBox="1"/>
          <p:nvPr/>
        </p:nvSpPr>
        <p:spPr>
          <a:xfrm>
            <a:off x="29504640" y="24917741"/>
            <a:ext cx="1327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46" indent="-571546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paper concludes that…</a:t>
            </a:r>
          </a:p>
        </p:txBody>
      </p:sp>
      <p:sp>
        <p:nvSpPr>
          <p:cNvPr id="87" name="Footer Placeholder 4">
            <a:extLst>
              <a:ext uri="{FF2B5EF4-FFF2-40B4-BE49-F238E27FC236}">
                <a16:creationId xmlns:a16="http://schemas.microsoft.com/office/drawing/2014/main" id="{E9A42C55-B049-486A-B207-E58EB9553C6D}"/>
              </a:ext>
            </a:extLst>
          </p:cNvPr>
          <p:cNvSpPr txBox="1">
            <a:spLocks/>
          </p:cNvSpPr>
          <p:nvPr/>
        </p:nvSpPr>
        <p:spPr>
          <a:xfrm>
            <a:off x="19149584" y="32283385"/>
            <a:ext cx="4545870" cy="4826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87242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4476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1714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48956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436194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23432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10665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97903" algn="l" defTabSz="2087242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Paper ID: 1234</a:t>
            </a:r>
          </a:p>
        </p:txBody>
      </p:sp>
      <p:sp>
        <p:nvSpPr>
          <p:cNvPr id="44" name="Text Box 272">
            <a:extLst>
              <a:ext uri="{FF2B5EF4-FFF2-40B4-BE49-F238E27FC236}">
                <a16:creationId xmlns:a16="http://schemas.microsoft.com/office/drawing/2014/main" id="{8F5BE9DF-9C31-47FF-B17B-69A77C275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770" y="7010400"/>
            <a:ext cx="11160000" cy="830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387" tIns="45686" rIns="91387" bIns="45686">
            <a:spAutoFit/>
          </a:bodyPr>
          <a:lstStyle>
            <a:lvl1pPr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FFFFFF"/>
                </a:solidFill>
                <a:latin typeface="Arial" panose="020B0604020202020204" pitchFamily="34" charset="0"/>
                <a:ea typeface="Arial" pitchFamily="-112" charset="0"/>
                <a:cs typeface="Arial" panose="020B0604020202020204" pitchFamily="34" charset="0"/>
              </a:rPr>
              <a:t>Problem Statement</a:t>
            </a:r>
          </a:p>
        </p:txBody>
      </p:sp>
      <p:sp>
        <p:nvSpPr>
          <p:cNvPr id="47" name="Text Box 272">
            <a:extLst>
              <a:ext uri="{FF2B5EF4-FFF2-40B4-BE49-F238E27FC236}">
                <a16:creationId xmlns:a16="http://schemas.microsoft.com/office/drawing/2014/main" id="{5A96A320-4CF1-4228-9FF7-462CABF6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770" y="18821400"/>
            <a:ext cx="11160000" cy="7692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387" tIns="45686" rIns="91387" bIns="45686">
            <a:spAutoFit/>
          </a:bodyPr>
          <a:lstStyle>
            <a:lvl1pPr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399" b="1" dirty="0">
                <a:solidFill>
                  <a:srgbClr val="FFFFFF"/>
                </a:solidFill>
                <a:latin typeface="Arial" panose="020B0604020202020204" pitchFamily="34" charset="0"/>
                <a:ea typeface="Arial" pitchFamily="-112" charset="0"/>
                <a:cs typeface="Arial" panose="020B0604020202020204" pitchFamily="34" charset="0"/>
              </a:rPr>
              <a:t>Proposed Method</a:t>
            </a:r>
          </a:p>
        </p:txBody>
      </p:sp>
      <p:sp>
        <p:nvSpPr>
          <p:cNvPr id="48" name="Text Box 272">
            <a:extLst>
              <a:ext uri="{FF2B5EF4-FFF2-40B4-BE49-F238E27FC236}">
                <a16:creationId xmlns:a16="http://schemas.microsoft.com/office/drawing/2014/main" id="{32F15927-7F0D-42C3-A68A-70911A782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5921" y="7010400"/>
            <a:ext cx="12033195" cy="830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387" tIns="45686" rIns="91387" bIns="45686">
            <a:spAutoFit/>
          </a:bodyPr>
          <a:lstStyle>
            <a:lvl1pPr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FFFFFF"/>
                </a:solidFill>
                <a:latin typeface="Arial" panose="020B0604020202020204" pitchFamily="34" charset="0"/>
                <a:ea typeface="Arial" pitchFamily="-112" charset="0"/>
                <a:cs typeface="Arial" panose="020B0604020202020204" pitchFamily="34" charset="0"/>
              </a:rPr>
              <a:t>Simulation Results</a:t>
            </a:r>
          </a:p>
        </p:txBody>
      </p:sp>
      <p:pic>
        <p:nvPicPr>
          <p:cNvPr id="79" name="Picture 78" descr="A logo of a company&#10;&#10;Description automatically generated">
            <a:extLst>
              <a:ext uri="{FF2B5EF4-FFF2-40B4-BE49-F238E27FC236}">
                <a16:creationId xmlns:a16="http://schemas.microsoft.com/office/drawing/2014/main" id="{0C48D57A-9D0B-492E-9441-44D8603831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9587"/>
          <a:stretch/>
        </p:blipFill>
        <p:spPr>
          <a:xfrm>
            <a:off x="681555" y="884351"/>
            <a:ext cx="4117230" cy="3310793"/>
          </a:xfrm>
          <a:prstGeom prst="rect">
            <a:avLst/>
          </a:prstGeom>
        </p:spPr>
      </p:pic>
      <p:pic>
        <p:nvPicPr>
          <p:cNvPr id="1028" name="Picture 4" descr="Electronics Engineers - Wikipedia">
            <a:extLst>
              <a:ext uri="{FF2B5EF4-FFF2-40B4-BE49-F238E27FC236}">
                <a16:creationId xmlns:a16="http://schemas.microsoft.com/office/drawing/2014/main" id="{C1F360BD-8BE3-4FEA-84CA-9EC310077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130" y="1461539"/>
            <a:ext cx="4277925" cy="240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EEE Society Sub-Brand Resources - IEEE Brand Experience">
            <a:extLst>
              <a:ext uri="{FF2B5EF4-FFF2-40B4-BE49-F238E27FC236}">
                <a16:creationId xmlns:a16="http://schemas.microsoft.com/office/drawing/2014/main" id="{2BDEF6D0-6A06-4BB4-80E3-BCB2A8C09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51956"/>
            <a:ext cx="2272485" cy="135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C3F019C-4654-4EC8-9F32-6DC86F898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38851"/>
            <a:ext cx="1179285" cy="137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ofile for IEEE Industrial Electronics Society">
            <a:extLst>
              <a:ext uri="{FF2B5EF4-FFF2-40B4-BE49-F238E27FC236}">
                <a16:creationId xmlns:a16="http://schemas.microsoft.com/office/drawing/2014/main" id="{A086951E-9AFB-4017-8136-58CFCDD830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57" b="19287"/>
          <a:stretch/>
        </p:blipFill>
        <p:spPr bwMode="auto">
          <a:xfrm>
            <a:off x="4800600" y="4654416"/>
            <a:ext cx="1868949" cy="1262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ES Logos - IEEE Power &amp; Energy Society">
            <a:extLst>
              <a:ext uri="{FF2B5EF4-FFF2-40B4-BE49-F238E27FC236}">
                <a16:creationId xmlns:a16="http://schemas.microsoft.com/office/drawing/2014/main" id="{9CE21B7E-3A6A-4292-9333-2C4282736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84112"/>
            <a:ext cx="1868949" cy="1287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 Box 272">
            <a:extLst>
              <a:ext uri="{FF2B5EF4-FFF2-40B4-BE49-F238E27FC236}">
                <a16:creationId xmlns:a16="http://schemas.microsoft.com/office/drawing/2014/main" id="{D300BDBF-82A0-4C5D-8BE3-F56DFA31E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89400" y="23774400"/>
            <a:ext cx="13279199" cy="830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387" tIns="45686" rIns="91387" bIns="45686">
            <a:spAutoFit/>
          </a:bodyPr>
          <a:lstStyle>
            <a:lvl1pPr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5988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CC1E04A-2234-48F6-A578-D5502ED1D785}"/>
              </a:ext>
            </a:extLst>
          </p:cNvPr>
          <p:cNvSpPr txBox="1"/>
          <p:nvPr/>
        </p:nvSpPr>
        <p:spPr>
          <a:xfrm>
            <a:off x="1242170" y="8219014"/>
            <a:ext cx="11134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46" indent="-571546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paper aims to address the low efficiency of….</a:t>
            </a:r>
          </a:p>
        </p:txBody>
      </p:sp>
    </p:spTree>
    <p:extLst>
      <p:ext uri="{BB962C8B-B14F-4D97-AF65-F5344CB8AC3E}">
        <p14:creationId xmlns:p14="http://schemas.microsoft.com/office/powerpoint/2010/main" val="966355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49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mlendl</dc:creator>
  <cp:lastModifiedBy>Laura Boggie</cp:lastModifiedBy>
  <cp:revision>54</cp:revision>
  <dcterms:created xsi:type="dcterms:W3CDTF">2015-08-27T15:30:56Z</dcterms:created>
  <dcterms:modified xsi:type="dcterms:W3CDTF">2025-04-06T20:48:18Z</dcterms:modified>
</cp:coreProperties>
</file>